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33"/>
  </p:notesMasterIdLst>
  <p:handoutMasterIdLst>
    <p:handoutMasterId r:id="rId34"/>
  </p:handoutMasterIdLst>
  <p:sldIdLst>
    <p:sldId id="397" r:id="rId8"/>
    <p:sldId id="398" r:id="rId9"/>
    <p:sldId id="290" r:id="rId10"/>
    <p:sldId id="403" r:id="rId11"/>
    <p:sldId id="462" r:id="rId12"/>
    <p:sldId id="463" r:id="rId13"/>
    <p:sldId id="476" r:id="rId14"/>
    <p:sldId id="475" r:id="rId15"/>
    <p:sldId id="442" r:id="rId16"/>
    <p:sldId id="391" r:id="rId17"/>
    <p:sldId id="465" r:id="rId18"/>
    <p:sldId id="464" r:id="rId19"/>
    <p:sldId id="443" r:id="rId20"/>
    <p:sldId id="392" r:id="rId21"/>
    <p:sldId id="466" r:id="rId22"/>
    <p:sldId id="467" r:id="rId23"/>
    <p:sldId id="468" r:id="rId24"/>
    <p:sldId id="469" r:id="rId25"/>
    <p:sldId id="444" r:id="rId26"/>
    <p:sldId id="470" r:id="rId27"/>
    <p:sldId id="471" r:id="rId28"/>
    <p:sldId id="472" r:id="rId29"/>
    <p:sldId id="473" r:id="rId30"/>
    <p:sldId id="474" r:id="rId31"/>
    <p:sldId id="39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05" autoAdjust="0"/>
  </p:normalViewPr>
  <p:slideViewPr>
    <p:cSldViewPr snapToGrid="0" showGuides="1">
      <p:cViewPr varScale="1">
        <p:scale>
          <a:sx n="70" d="100"/>
          <a:sy n="70" d="100"/>
        </p:scale>
        <p:origin x="1332" y="7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3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brary_infi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1" y="511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708479"/>
            <a:ext cx="9144000" cy="902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81886" y="4798801"/>
            <a:ext cx="8993876" cy="75796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How to separate semicolon delimited values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to separate columns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42" y="6523632"/>
            <a:ext cx="30707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http://continuumgrc.com/infinite-library/</a:t>
            </a:r>
          </a:p>
        </p:txBody>
      </p:sp>
    </p:spTree>
    <p:extLst>
      <p:ext uri="{BB962C8B-B14F-4D97-AF65-F5344CB8AC3E}">
        <p14:creationId xmlns:p14="http://schemas.microsoft.com/office/powerpoint/2010/main" val="40064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regular expression – Syntax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4"/>
            <a:ext cx="8484296" cy="27820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syntax of the regular expression is as follows.</a:t>
            </a:r>
          </a:p>
          <a:p>
            <a:r>
              <a:rPr lang="en-US" dirty="0" smtClean="0"/>
              <a:t>The user needs merely to the change the red and green parts below.</a:t>
            </a:r>
          </a:p>
          <a:p>
            <a:r>
              <a:rPr lang="en-US" dirty="0" smtClean="0"/>
              <a:t>The “n” is the column number (occurrence of the value between the semicolons)</a:t>
            </a:r>
          </a:p>
          <a:p>
            <a:r>
              <a:rPr lang="en-US" dirty="0" smtClean="0"/>
              <a:t>The “</a:t>
            </a:r>
            <a:r>
              <a:rPr lang="en-US" dirty="0" err="1" smtClean="0"/>
              <a:t>Column”.”Name</a:t>
            </a:r>
            <a:r>
              <a:rPr lang="en-US" dirty="0" smtClean="0"/>
              <a:t>” is how the column appears </a:t>
            </a:r>
            <a:r>
              <a:rPr lang="en-US" dirty="0" smtClean="0"/>
              <a:t>by default when </a:t>
            </a:r>
            <a:r>
              <a:rPr lang="en-US" dirty="0" smtClean="0"/>
              <a:t>doing “edit formula”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866" y="4017787"/>
            <a:ext cx="8584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Evaluate('</a:t>
            </a:r>
            <a:r>
              <a:rPr lang="en-US" dirty="0" err="1"/>
              <a:t>regexp_substr</a:t>
            </a:r>
            <a:r>
              <a:rPr lang="en-US" dirty="0"/>
              <a:t>(%1,''[^\;]+'', </a:t>
            </a:r>
            <a:r>
              <a:rPr lang="en-US" dirty="0" smtClean="0"/>
              <a:t>1,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)',</a:t>
            </a:r>
            <a:r>
              <a:rPr lang="en-US" dirty="0"/>
              <a:t>REPLACE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en-US" dirty="0" err="1" smtClean="0">
                <a:solidFill>
                  <a:srgbClr val="00B050"/>
                </a:solidFill>
              </a:rPr>
              <a:t>Column".“Name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en-US" dirty="0" smtClean="0"/>
              <a:t>,';','\;'))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39458" y="4414847"/>
            <a:ext cx="34399" cy="828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4" idx="3"/>
          </p:cNvCxnSpPr>
          <p:nvPr/>
        </p:nvCxnSpPr>
        <p:spPr>
          <a:xfrm flipH="1">
            <a:off x="3166282" y="5243140"/>
            <a:ext cx="886544" cy="8033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0503" y="5138813"/>
            <a:ext cx="25657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Occurrence of value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08891" y="4389504"/>
            <a:ext cx="21031" cy="1463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0" idx="3"/>
          </p:cNvCxnSpPr>
          <p:nvPr/>
        </p:nvCxnSpPr>
        <p:spPr>
          <a:xfrm flipH="1">
            <a:off x="5335715" y="5852594"/>
            <a:ext cx="886544" cy="21883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69936" y="5748267"/>
            <a:ext cx="25657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 of column as it appears in “edit formula”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regular expression – Course Instructor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980662"/>
          </a:xfrm>
        </p:spPr>
        <p:txBody>
          <a:bodyPr>
            <a:normAutofit/>
          </a:bodyPr>
          <a:lstStyle/>
          <a:p>
            <a:r>
              <a:rPr lang="en-US" dirty="0" smtClean="0"/>
              <a:t>In order to make the 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 column for the </a:t>
            </a:r>
            <a:r>
              <a:rPr lang="en-US" dirty="0" smtClean="0">
                <a:solidFill>
                  <a:srgbClr val="00B050"/>
                </a:solidFill>
              </a:rPr>
              <a:t>course instructor</a:t>
            </a:r>
            <a:r>
              <a:rPr lang="en-US" dirty="0" smtClean="0"/>
              <a:t> the regular expression is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899" y="1842448"/>
            <a:ext cx="8584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Evaluate('</a:t>
            </a:r>
            <a:r>
              <a:rPr lang="en-US" dirty="0" err="1"/>
              <a:t>regexp_substr</a:t>
            </a:r>
            <a:r>
              <a:rPr lang="en-US" dirty="0"/>
              <a:t>(%1,''[^\;]+'', 1,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)',REPLACE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en-US" dirty="0" err="1" smtClean="0">
                <a:solidFill>
                  <a:srgbClr val="00B050"/>
                </a:solidFill>
              </a:rPr>
              <a:t>Course"."Course</a:t>
            </a:r>
            <a:r>
              <a:rPr lang="en-US" dirty="0" smtClean="0">
                <a:solidFill>
                  <a:srgbClr val="00B050"/>
                </a:solidFill>
              </a:rPr>
              <a:t> Instructor"</a:t>
            </a:r>
            <a:r>
              <a:rPr lang="en-US" dirty="0" smtClean="0"/>
              <a:t>,';','\;'))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14044" y="2373593"/>
            <a:ext cx="8484296" cy="980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make the </a:t>
            </a:r>
            <a:r>
              <a:rPr lang="en-US" dirty="0">
                <a:solidFill>
                  <a:srgbClr val="FF0000"/>
                </a:solidFill>
              </a:rPr>
              <a:t>second</a:t>
            </a:r>
            <a:r>
              <a:rPr lang="en-US" dirty="0" smtClean="0"/>
              <a:t> column for the </a:t>
            </a:r>
            <a:r>
              <a:rPr lang="en-US" dirty="0">
                <a:solidFill>
                  <a:srgbClr val="00B050"/>
                </a:solidFill>
              </a:rPr>
              <a:t>course instructor</a:t>
            </a:r>
            <a:r>
              <a:rPr lang="en-US" dirty="0" smtClean="0"/>
              <a:t> the regular expression is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899" y="3463436"/>
            <a:ext cx="8584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Evaluate('</a:t>
            </a:r>
            <a:r>
              <a:rPr lang="en-US" dirty="0" err="1"/>
              <a:t>regexp_substr</a:t>
            </a:r>
            <a:r>
              <a:rPr lang="en-US" dirty="0"/>
              <a:t>(%1,''[^\;]+'', </a:t>
            </a:r>
            <a:r>
              <a:rPr lang="en-US" dirty="0" smtClean="0"/>
              <a:t>1,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)',</a:t>
            </a:r>
            <a:r>
              <a:rPr lang="en-US" dirty="0"/>
              <a:t>REPLACE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en-US" dirty="0" err="1" smtClean="0">
                <a:solidFill>
                  <a:srgbClr val="00B050"/>
                </a:solidFill>
              </a:rPr>
              <a:t>Course"."Course</a:t>
            </a:r>
            <a:r>
              <a:rPr lang="en-US" dirty="0" smtClean="0">
                <a:solidFill>
                  <a:srgbClr val="00B050"/>
                </a:solidFill>
              </a:rPr>
              <a:t> Instructor"</a:t>
            </a:r>
            <a:r>
              <a:rPr lang="en-US" dirty="0" smtClean="0"/>
              <a:t>,';','\;'))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9020" y="4068195"/>
            <a:ext cx="8484296" cy="980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make the </a:t>
            </a:r>
            <a:r>
              <a:rPr lang="en-US" dirty="0" smtClean="0">
                <a:solidFill>
                  <a:srgbClr val="FF0000"/>
                </a:solidFill>
              </a:rPr>
              <a:t>third </a:t>
            </a:r>
            <a:r>
              <a:rPr lang="en-US" dirty="0" smtClean="0"/>
              <a:t>column for the </a:t>
            </a:r>
            <a:r>
              <a:rPr lang="en-US" dirty="0">
                <a:solidFill>
                  <a:srgbClr val="00B050"/>
                </a:solidFill>
              </a:rPr>
              <a:t>course instructor</a:t>
            </a:r>
            <a:r>
              <a:rPr lang="en-US" dirty="0" smtClean="0"/>
              <a:t> the regular expression is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8875" y="5158038"/>
            <a:ext cx="8584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Evaluate('</a:t>
            </a:r>
            <a:r>
              <a:rPr lang="en-US" dirty="0" err="1"/>
              <a:t>regexp_substr</a:t>
            </a:r>
            <a:r>
              <a:rPr lang="en-US" dirty="0"/>
              <a:t>(%1,''[^\;]+'', </a:t>
            </a:r>
            <a:r>
              <a:rPr lang="en-US" dirty="0" smtClean="0"/>
              <a:t>1,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)',</a:t>
            </a:r>
            <a:r>
              <a:rPr lang="en-US" dirty="0"/>
              <a:t>REPLACE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en-US" dirty="0" err="1" smtClean="0">
                <a:solidFill>
                  <a:srgbClr val="00B050"/>
                </a:solidFill>
              </a:rPr>
              <a:t>Course"."Course</a:t>
            </a:r>
            <a:r>
              <a:rPr lang="en-US" dirty="0" smtClean="0">
                <a:solidFill>
                  <a:srgbClr val="00B050"/>
                </a:solidFill>
              </a:rPr>
              <a:t> Instructor"</a:t>
            </a:r>
            <a:r>
              <a:rPr lang="en-US" dirty="0" smtClean="0"/>
              <a:t>,';','\;'))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regular expression – ISBN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980662"/>
          </a:xfrm>
        </p:spPr>
        <p:txBody>
          <a:bodyPr>
            <a:normAutofit/>
          </a:bodyPr>
          <a:lstStyle/>
          <a:p>
            <a:r>
              <a:rPr lang="en-US" dirty="0" smtClean="0"/>
              <a:t>In order to make the 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 column for the </a:t>
            </a:r>
            <a:r>
              <a:rPr lang="en-US" dirty="0" smtClean="0">
                <a:solidFill>
                  <a:srgbClr val="00B050"/>
                </a:solidFill>
              </a:rPr>
              <a:t>ISBN</a:t>
            </a:r>
            <a:r>
              <a:rPr lang="en-US" dirty="0" smtClean="0"/>
              <a:t> the regular expression is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899" y="1842448"/>
            <a:ext cx="8584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Evaluate('</a:t>
            </a:r>
            <a:r>
              <a:rPr lang="en-US" dirty="0" err="1"/>
              <a:t>regexp_substr</a:t>
            </a:r>
            <a:r>
              <a:rPr lang="en-US" dirty="0"/>
              <a:t>(%1,''[^\;]+'', 1,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)',</a:t>
            </a:r>
            <a:r>
              <a:rPr lang="en-US" dirty="0" smtClean="0"/>
              <a:t>REPLACE(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en-US" dirty="0">
                <a:solidFill>
                  <a:srgbClr val="00B050"/>
                </a:solidFill>
              </a:rPr>
              <a:t>Bibliographic </a:t>
            </a:r>
            <a:r>
              <a:rPr lang="en-US" dirty="0" err="1">
                <a:solidFill>
                  <a:srgbClr val="00B050"/>
                </a:solidFill>
              </a:rPr>
              <a:t>Details"."ISBN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 smtClean="0"/>
              <a:t>,';','\;'))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14044" y="2373593"/>
            <a:ext cx="8484296" cy="980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make the </a:t>
            </a:r>
            <a:r>
              <a:rPr lang="en-US" dirty="0">
                <a:solidFill>
                  <a:srgbClr val="FF0000"/>
                </a:solidFill>
              </a:rPr>
              <a:t>second</a:t>
            </a:r>
            <a:r>
              <a:rPr lang="en-US" dirty="0" smtClean="0"/>
              <a:t> column for the </a:t>
            </a:r>
            <a:r>
              <a:rPr lang="en-US" dirty="0">
                <a:solidFill>
                  <a:srgbClr val="00B050"/>
                </a:solidFill>
              </a:rPr>
              <a:t>ISBN</a:t>
            </a:r>
            <a:r>
              <a:rPr lang="en-US" dirty="0" smtClean="0"/>
              <a:t> the regular expression is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899" y="3463436"/>
            <a:ext cx="8584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Evaluate('</a:t>
            </a:r>
            <a:r>
              <a:rPr lang="en-US" dirty="0" err="1"/>
              <a:t>regexp_substr</a:t>
            </a:r>
            <a:r>
              <a:rPr lang="en-US" dirty="0"/>
              <a:t>(%1,''[^\;]+'', </a:t>
            </a:r>
            <a:r>
              <a:rPr lang="en-US" dirty="0" smtClean="0"/>
              <a:t>1,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)',REPLACE(</a:t>
            </a:r>
            <a:r>
              <a:rPr lang="en-US" dirty="0">
                <a:solidFill>
                  <a:srgbClr val="00B050"/>
                </a:solidFill>
              </a:rPr>
              <a:t>"Bibliographic </a:t>
            </a:r>
            <a:r>
              <a:rPr lang="en-US" dirty="0" err="1">
                <a:solidFill>
                  <a:srgbClr val="00B050"/>
                </a:solidFill>
              </a:rPr>
              <a:t>Details"."ISBN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 smtClean="0"/>
              <a:t>,';','\;'))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9020" y="4068195"/>
            <a:ext cx="8484296" cy="980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make the </a:t>
            </a:r>
            <a:r>
              <a:rPr lang="en-US" dirty="0" smtClean="0">
                <a:solidFill>
                  <a:srgbClr val="FF0000"/>
                </a:solidFill>
              </a:rPr>
              <a:t>third </a:t>
            </a:r>
            <a:r>
              <a:rPr lang="en-US" dirty="0" smtClean="0"/>
              <a:t>column for the </a:t>
            </a:r>
            <a:r>
              <a:rPr lang="en-US" dirty="0">
                <a:solidFill>
                  <a:srgbClr val="00B050"/>
                </a:solidFill>
              </a:rPr>
              <a:t>ISBN</a:t>
            </a:r>
            <a:r>
              <a:rPr lang="en-US" dirty="0" smtClean="0"/>
              <a:t> the regular expression is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8875" y="5158038"/>
            <a:ext cx="8584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Evaluate('</a:t>
            </a:r>
            <a:r>
              <a:rPr lang="en-US" dirty="0" err="1"/>
              <a:t>regexp_substr</a:t>
            </a:r>
            <a:r>
              <a:rPr lang="en-US" dirty="0"/>
              <a:t>(%1,''[^\;]+'', </a:t>
            </a:r>
            <a:r>
              <a:rPr lang="en-US" dirty="0" smtClean="0"/>
              <a:t>1,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)',REPLACE(</a:t>
            </a:r>
            <a:r>
              <a:rPr lang="en-US" dirty="0">
                <a:solidFill>
                  <a:srgbClr val="00B050"/>
                </a:solidFill>
              </a:rPr>
              <a:t>"Bibliographic </a:t>
            </a:r>
            <a:r>
              <a:rPr lang="en-US" dirty="0" err="1">
                <a:solidFill>
                  <a:srgbClr val="00B050"/>
                </a:solidFill>
              </a:rPr>
              <a:t>Details"."ISBN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 smtClean="0"/>
              <a:t>,';','\;'))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2" y="1072179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23830" y="1831595"/>
            <a:ext cx="6114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regular expression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19055" y="2683026"/>
            <a:ext cx="641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with course instructor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5" y="3426259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with ISBN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400800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http://s3.thingpic.com/images/zp/timHgbybX5e9UqMUf6oYyVQM.jpeg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7478" y="2723561"/>
            <a:ext cx="4367286" cy="448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3" y="982485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3" y="1737497"/>
            <a:ext cx="777240" cy="784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7" y="3286802"/>
            <a:ext cx="777240" cy="77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7" y="4049359"/>
            <a:ext cx="777240" cy="792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" y="4819823"/>
            <a:ext cx="777240" cy="769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7" y="5574344"/>
            <a:ext cx="777240" cy="777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07" y="2502016"/>
            <a:ext cx="777240" cy="78478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5660" y="4049359"/>
            <a:ext cx="1146412" cy="2351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course instructor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163" y="752605"/>
            <a:ext cx="8741177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In the criteria tab add the field for however many times you want a separate column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2244123"/>
            <a:ext cx="8650958" cy="14953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335434" y="3739487"/>
            <a:ext cx="21031" cy="1463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9" idx="3"/>
          </p:cNvCxnSpPr>
          <p:nvPr/>
        </p:nvCxnSpPr>
        <p:spPr>
          <a:xfrm flipH="1">
            <a:off x="4462258" y="5202577"/>
            <a:ext cx="886544" cy="21883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4084" y="5098250"/>
            <a:ext cx="28381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will have four columns of course instructor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70496" y="3179928"/>
            <a:ext cx="5925634" cy="395785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4" y="2173685"/>
            <a:ext cx="8613572" cy="1797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course instructor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163" y="752605"/>
            <a:ext cx="8741177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For each column do “edit formula” then add the appropriate regular expression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80688" y="2988857"/>
            <a:ext cx="1364769" cy="23484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97" y="4026579"/>
            <a:ext cx="7857833" cy="2287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90" y="1334995"/>
            <a:ext cx="8045140" cy="2152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course instructor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163" y="752605"/>
            <a:ext cx="8741177" cy="530285"/>
          </a:xfrm>
        </p:spPr>
        <p:txBody>
          <a:bodyPr>
            <a:normAutofit/>
          </a:bodyPr>
          <a:lstStyle/>
          <a:p>
            <a:r>
              <a:rPr lang="en-US" dirty="0" smtClean="0"/>
              <a:t>Instead of this (the default)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2942" y="3045573"/>
            <a:ext cx="1760555" cy="53964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9373" y="2224084"/>
            <a:ext cx="2456592" cy="259307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06650" y="3516567"/>
            <a:ext cx="8741177" cy="530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Put this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89361" y="5875653"/>
            <a:ext cx="5134065" cy="53964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91690" y="4938469"/>
            <a:ext cx="2666413" cy="50284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23128" y="5732060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25838" y="4597275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4764" y="752605"/>
            <a:ext cx="22655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First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26" y="824211"/>
            <a:ext cx="6400800" cy="1288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course instructor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420899" y="909975"/>
            <a:ext cx="37317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77217" y="1574413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4764" y="752605"/>
            <a:ext cx="22655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Second column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19" y="2847975"/>
            <a:ext cx="6400800" cy="122976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3450467" y="2945774"/>
            <a:ext cx="37317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79492" y="3528327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4332" y="2788404"/>
            <a:ext cx="22655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Third column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401" y="4686262"/>
            <a:ext cx="6400800" cy="126586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3548276" y="4785862"/>
            <a:ext cx="37317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77301" y="5368415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32141" y="4628492"/>
            <a:ext cx="22655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Fourth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course instructor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7" y="2678438"/>
            <a:ext cx="8833768" cy="2371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316406" y="2678438"/>
            <a:ext cx="5655189" cy="2371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57163" y="752605"/>
            <a:ext cx="8741177" cy="530285"/>
          </a:xfrm>
        </p:spPr>
        <p:txBody>
          <a:bodyPr>
            <a:normAutofit/>
          </a:bodyPr>
          <a:lstStyle/>
          <a:p>
            <a:r>
              <a:rPr lang="en-US" dirty="0" smtClean="0"/>
              <a:t>Results show instructors in separate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2" y="1072179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23830" y="1831595"/>
            <a:ext cx="6114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regular expression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19055" y="2683026"/>
            <a:ext cx="641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with course instructor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5" y="3426259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with ISBN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400800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http://s3.thingpic.com/images/zp/timHgbybX5e9UqMUf6oYyVQM.jpeg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7478" y="3433249"/>
            <a:ext cx="4926843" cy="448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3" y="982485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3" y="1737497"/>
            <a:ext cx="777240" cy="784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7" y="3286802"/>
            <a:ext cx="777240" cy="77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7" y="4049359"/>
            <a:ext cx="777240" cy="792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" y="4819823"/>
            <a:ext cx="777240" cy="769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7" y="5574344"/>
            <a:ext cx="777240" cy="777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07" y="2502016"/>
            <a:ext cx="777240" cy="78478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5660" y="4049359"/>
            <a:ext cx="1146412" cy="2351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2" y="1072179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23830" y="1831595"/>
            <a:ext cx="6114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regular expression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19055" y="2683026"/>
            <a:ext cx="641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with course instructor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5" y="3426259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with ISBN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400800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http://s3.thingpic.com/images/zp/timHgbybX5e9UqMUf6oYyVQM.jpeg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7479" y="1113123"/>
            <a:ext cx="3575714" cy="448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3" y="982485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3" y="1737497"/>
            <a:ext cx="777240" cy="784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7" y="3286802"/>
            <a:ext cx="777240" cy="77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7" y="4049359"/>
            <a:ext cx="777240" cy="792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" y="4819823"/>
            <a:ext cx="777240" cy="769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7" y="5574344"/>
            <a:ext cx="777240" cy="777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07" y="2502016"/>
            <a:ext cx="777240" cy="784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660" y="4049359"/>
            <a:ext cx="1146412" cy="2351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2474542"/>
            <a:ext cx="8686800" cy="7871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ISBN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163" y="752605"/>
            <a:ext cx="8741177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In the criteria tab add the field for however many times you want a separate column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35434" y="3384640"/>
            <a:ext cx="21031" cy="1463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9" idx="3"/>
          </p:cNvCxnSpPr>
          <p:nvPr/>
        </p:nvCxnSpPr>
        <p:spPr>
          <a:xfrm flipH="1">
            <a:off x="4462258" y="4847730"/>
            <a:ext cx="886544" cy="21883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4084" y="4743403"/>
            <a:ext cx="28381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will have four columns of ISBN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16906" y="2825081"/>
            <a:ext cx="3862317" cy="395785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2072682"/>
            <a:ext cx="8772930" cy="2048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with ISBN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163" y="752605"/>
            <a:ext cx="8741177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For each column do “edit formula” then add the appropriate regular expression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94842" y="2934269"/>
            <a:ext cx="1364769" cy="28943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59" y="4243384"/>
            <a:ext cx="6753225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59" y="1425471"/>
            <a:ext cx="7010400" cy="2019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with ISBN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163" y="752605"/>
            <a:ext cx="8741177" cy="530285"/>
          </a:xfrm>
        </p:spPr>
        <p:txBody>
          <a:bodyPr>
            <a:normAutofit/>
          </a:bodyPr>
          <a:lstStyle/>
          <a:p>
            <a:r>
              <a:rPr lang="en-US" dirty="0" smtClean="0"/>
              <a:t>Instead of this (the default)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47105" y="3034056"/>
            <a:ext cx="1760555" cy="53964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3265" y="2224084"/>
            <a:ext cx="2142699" cy="25631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06650" y="3516567"/>
            <a:ext cx="8741177" cy="530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Put this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89361" y="5875653"/>
            <a:ext cx="4232223" cy="53964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91691" y="5006709"/>
            <a:ext cx="2284274" cy="335103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72752" y="5705056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61563" y="4733755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4764" y="752605"/>
            <a:ext cx="22655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First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0" y="747956"/>
            <a:ext cx="7315200" cy="1437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0" y="2808449"/>
            <a:ext cx="7315200" cy="1425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70" y="4886866"/>
            <a:ext cx="7315200" cy="1453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with ISBN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313081" y="844375"/>
            <a:ext cx="37317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81681" y="1574413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4764" y="752605"/>
            <a:ext cx="22655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Second column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313081" y="2929983"/>
            <a:ext cx="37317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83956" y="3610215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4332" y="2788404"/>
            <a:ext cx="22655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Third column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401864" y="5006970"/>
            <a:ext cx="37317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72585" y="5750552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32141" y="4628492"/>
            <a:ext cx="22655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Fourth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9" y="2786062"/>
            <a:ext cx="8686800" cy="1464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with ISBN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8676" y="2786062"/>
            <a:ext cx="3302758" cy="1464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57163" y="752605"/>
            <a:ext cx="8741177" cy="530285"/>
          </a:xfrm>
        </p:spPr>
        <p:txBody>
          <a:bodyPr>
            <a:normAutofit/>
          </a:bodyPr>
          <a:lstStyle/>
          <a:p>
            <a:r>
              <a:rPr lang="en-US" dirty="0" smtClean="0"/>
              <a:t>Results show ISBNs in separate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  <p:pic>
        <p:nvPicPr>
          <p:cNvPr id="14" name="Picture 2" descr="library_infi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1" y="511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4828983"/>
            <a:ext cx="9144000" cy="782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1886" y="4826097"/>
            <a:ext cx="8993876" cy="757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42" y="6523632"/>
            <a:ext cx="30707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http://continuumgrc.com/infinite-library/</a:t>
            </a:r>
          </a:p>
        </p:txBody>
      </p:sp>
    </p:spTree>
    <p:extLst>
      <p:ext uri="{BB962C8B-B14F-4D97-AF65-F5344CB8AC3E}">
        <p14:creationId xmlns:p14="http://schemas.microsoft.com/office/powerpoint/2010/main" val="33249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4"/>
            <a:ext cx="8484296" cy="4297067"/>
          </a:xfrm>
        </p:spPr>
        <p:txBody>
          <a:bodyPr>
            <a:normAutofit/>
          </a:bodyPr>
          <a:lstStyle/>
          <a:p>
            <a:r>
              <a:rPr lang="en-US" dirty="0" smtClean="0"/>
              <a:t>In Alma Analytics when there is a “one to many” relationship in one entity then the “many” values will often appear </a:t>
            </a:r>
            <a:r>
              <a:rPr lang="en-US" dirty="0" smtClean="0"/>
              <a:t>all </a:t>
            </a:r>
            <a:r>
              <a:rPr lang="en-US" dirty="0" smtClean="0"/>
              <a:t>together </a:t>
            </a:r>
            <a:r>
              <a:rPr lang="en-US" dirty="0" smtClean="0"/>
              <a:t>in </a:t>
            </a:r>
            <a:r>
              <a:rPr lang="en-US" dirty="0" smtClean="0"/>
              <a:t>one field delimited with a semicolon.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sz="2800" dirty="0" smtClean="0"/>
              <a:t>One “course name” may have multiple “course instructor” values</a:t>
            </a:r>
          </a:p>
          <a:p>
            <a:pPr lvl="1"/>
            <a:r>
              <a:rPr lang="en-US" sz="2800" dirty="0" smtClean="0"/>
              <a:t>One “bibliographic title” may have multiple “ISBNs”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963326"/>
          </a:xfrm>
        </p:spPr>
        <p:txBody>
          <a:bodyPr>
            <a:normAutofit/>
          </a:bodyPr>
          <a:lstStyle/>
          <a:p>
            <a:r>
              <a:rPr lang="en-US" dirty="0" smtClean="0"/>
              <a:t>One “course name” may have multiple “course instructor” values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1" y="2493346"/>
            <a:ext cx="8531934" cy="2447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8412" y="1665027"/>
            <a:ext cx="25657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Two instructors separated by a semicolon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909481" y="2879678"/>
            <a:ext cx="573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09481" y="3302759"/>
            <a:ext cx="573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09481" y="3507475"/>
            <a:ext cx="573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82687" y="2311358"/>
            <a:ext cx="0" cy="119611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67283" y="5535918"/>
            <a:ext cx="25657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Four instructors separated by a semicolon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100549" y="4703404"/>
            <a:ext cx="0" cy="832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5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8" y="2592542"/>
            <a:ext cx="8536420" cy="14011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4"/>
            <a:ext cx="8484296" cy="545329"/>
          </a:xfrm>
        </p:spPr>
        <p:txBody>
          <a:bodyPr>
            <a:normAutofit/>
          </a:bodyPr>
          <a:lstStyle/>
          <a:p>
            <a:r>
              <a:rPr lang="en-US" dirty="0"/>
              <a:t>One “bibliographic title” may have multiple “ISBNs”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463" y="1807281"/>
            <a:ext cx="25657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Two ISBNs separated by a semicolon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66532" y="3021932"/>
            <a:ext cx="573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66532" y="3212997"/>
            <a:ext cx="573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66532" y="3745265"/>
            <a:ext cx="573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9458" y="2453612"/>
            <a:ext cx="280" cy="12916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0931" y="4683198"/>
            <a:ext cx="25657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Four ISBNs </a:t>
            </a:r>
            <a:r>
              <a:rPr lang="en-US" dirty="0"/>
              <a:t>separated by a semicolon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981434" y="3395660"/>
            <a:ext cx="573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81434" y="3586725"/>
            <a:ext cx="573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81434" y="3900630"/>
            <a:ext cx="573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54640" y="3391545"/>
            <a:ext cx="280" cy="12916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4"/>
            <a:ext cx="8484296" cy="5156877"/>
          </a:xfrm>
        </p:spPr>
        <p:txBody>
          <a:bodyPr>
            <a:normAutofit/>
          </a:bodyPr>
          <a:lstStyle/>
          <a:p>
            <a:r>
              <a:rPr lang="en-US" dirty="0" smtClean="0"/>
              <a:t>It is possible, if desired, to have these “semicolon separated” values appear as separate columns.</a:t>
            </a:r>
          </a:p>
          <a:p>
            <a:r>
              <a:rPr lang="en-US" dirty="0" smtClean="0"/>
              <a:t>This can be useful for display and filtering purposes.</a:t>
            </a:r>
          </a:p>
          <a:p>
            <a:r>
              <a:rPr lang="en-US" dirty="0" smtClean="0"/>
              <a:t>While there are multiple ways in which this can be done, we will show here the use of the “regular expression”.</a:t>
            </a:r>
          </a:p>
          <a:p>
            <a:r>
              <a:rPr lang="en-US" dirty="0" smtClean="0"/>
              <a:t>This is perhaps the easiest method to use.</a:t>
            </a:r>
          </a:p>
          <a:p>
            <a:r>
              <a:rPr lang="en-US" dirty="0" smtClean="0"/>
              <a:t>As we will see it involves merely pasting the regular expression and then changing the column name and numerical value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5166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Instead of this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31411" y="3526263"/>
            <a:ext cx="8484296" cy="5166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will get this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55" y="1181162"/>
            <a:ext cx="7772400" cy="2208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55" y="4159008"/>
            <a:ext cx="7772400" cy="1975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725839" y="1181161"/>
            <a:ext cx="4609815" cy="2208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70997" y="4159008"/>
            <a:ext cx="4994225" cy="2003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5166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Instead of this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31411" y="3389783"/>
            <a:ext cx="8484296" cy="5166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will get this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22" y="1660935"/>
            <a:ext cx="8686800" cy="1418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9" y="4281796"/>
            <a:ext cx="8686800" cy="1435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665028" y="1660935"/>
            <a:ext cx="3330054" cy="1418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4596" y="4283587"/>
            <a:ext cx="3330054" cy="1418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2" y="1072179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23830" y="1831595"/>
            <a:ext cx="6114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regular expression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19055" y="2683026"/>
            <a:ext cx="641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with course instructor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5" y="3426259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with ISBN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400800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http://s3.thingpic.com/images/zp/timHgbybX5e9UqMUf6oYyVQM.jpeg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9055" y="1875325"/>
            <a:ext cx="3575714" cy="448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3" y="982485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3" y="1737497"/>
            <a:ext cx="777240" cy="784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7" y="3286802"/>
            <a:ext cx="777240" cy="77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7" y="4049359"/>
            <a:ext cx="777240" cy="792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" y="4819823"/>
            <a:ext cx="777240" cy="769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7" y="5574344"/>
            <a:ext cx="777240" cy="777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07" y="2502016"/>
            <a:ext cx="777240" cy="78478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5660" y="4049359"/>
            <a:ext cx="1146412" cy="2351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5339</TotalTime>
  <Words>734</Words>
  <Application>Microsoft Office PowerPoint</Application>
  <PresentationFormat>On-screen Show (4:3)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How to separate semicolon delimited values to separate columns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The regular expression – Syntax</vt:lpstr>
      <vt:lpstr>The regular expression – Course Instructor</vt:lpstr>
      <vt:lpstr>The regular expression – ISBN</vt:lpstr>
      <vt:lpstr>PowerPoint Presentation</vt:lpstr>
      <vt:lpstr>Example with course instructor</vt:lpstr>
      <vt:lpstr>Example with course instructor</vt:lpstr>
      <vt:lpstr>Example with course instructor</vt:lpstr>
      <vt:lpstr>Example with course instructor</vt:lpstr>
      <vt:lpstr>Example with course instructor</vt:lpstr>
      <vt:lpstr>PowerPoint Presentation</vt:lpstr>
      <vt:lpstr>Example with ISBN</vt:lpstr>
      <vt:lpstr>Example with ISBN</vt:lpstr>
      <vt:lpstr>Example with ISBN</vt:lpstr>
      <vt:lpstr>Example with ISBN</vt:lpstr>
      <vt:lpstr>Example with ISBN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256</cp:revision>
  <dcterms:created xsi:type="dcterms:W3CDTF">2015-04-14T20:14:13Z</dcterms:created>
  <dcterms:modified xsi:type="dcterms:W3CDTF">2016-07-05T06:54:11Z</dcterms:modified>
</cp:coreProperties>
</file>